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364" r:id="rId3"/>
    <p:sldId id="363" r:id="rId4"/>
    <p:sldId id="366" r:id="rId5"/>
    <p:sldId id="361" r:id="rId6"/>
    <p:sldId id="362" r:id="rId7"/>
    <p:sldId id="369" r:id="rId8"/>
    <p:sldId id="370" r:id="rId9"/>
    <p:sldId id="368" r:id="rId10"/>
    <p:sldId id="371"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ldId id="257"/>
            <p14:sldId id="364"/>
            <p14:sldId id="363"/>
            <p14:sldId id="366"/>
            <p14:sldId id="361"/>
            <p14:sldId id="362"/>
            <p14:sldId id="369"/>
            <p14:sldId id="370"/>
            <p14:sldId id="368"/>
            <p14:sldId id="371"/>
          </p14:sldIdLst>
        </p14:section>
        <p14:section name="Untitled Section" id="{39657FAA-4D45-4DC3-A134-95ACB9BE9A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37" autoAdjust="0"/>
  </p:normalViewPr>
  <p:slideViewPr>
    <p:cSldViewPr snapToGrid="0">
      <p:cViewPr varScale="1">
        <p:scale>
          <a:sx n="69" d="100"/>
          <a:sy n="69" d="100"/>
        </p:scale>
        <p:origin x="822" y="78"/>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2C3E86B-A7C7-4A75-9A63-AEB9D2A5E39A}" type="datetimeFigureOut">
              <a:rPr lang="en-US" smtClean="0"/>
              <a:t>1/19/2021</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926EE-CE7F-46EE-B32A-00E0847857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57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10</a:t>
            </a:fld>
            <a:endParaRPr lang="en-ZA"/>
          </a:p>
        </p:txBody>
      </p:sp>
    </p:spTree>
    <p:extLst>
      <p:ext uri="{BB962C8B-B14F-4D97-AF65-F5344CB8AC3E}">
        <p14:creationId xmlns:p14="http://schemas.microsoft.com/office/powerpoint/2010/main" val="3009250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a:t>Click to edit Master title style</a:t>
            </a:r>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737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rPr>
              <a:pPr defTabSz="457189"/>
              <a:t>1/19/2021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rPr>
              <a:pPr defTabSz="457189"/>
              <a:t>‹#›</a:t>
            </a:fld>
            <a:endParaRPr lang="en-US" dirty="0">
              <a:solidFill>
                <a:prstClr val="black">
                  <a:tint val="75000"/>
                </a:prstClr>
              </a:solidFill>
            </a:endParaRPr>
          </a:p>
        </p:txBody>
      </p:sp>
      <p:pic>
        <p:nvPicPr>
          <p:cNvPr id="9" name="Picture 8"/>
          <p:cNvPicPr>
            <a:picLocks noChangeAspect="1"/>
          </p:cNvPicPr>
          <p:nvPr userDrawn="1"/>
        </p:nvPicPr>
        <p:blipFill>
          <a:blip r:embed="rId14"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17477"/>
            <a:ext cx="8063345" cy="1090246"/>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ZA" sz="3200" dirty="0">
                <a:latin typeface="+mn-lt"/>
              </a:rPr>
              <a:t>SETMIS- </a:t>
            </a:r>
            <a:r>
              <a:rPr lang="en-US" sz="3200" dirty="0">
                <a:latin typeface="+mn-lt"/>
              </a:rPr>
              <a:t>The Skills Education and Training Management Information System</a:t>
            </a:r>
            <a:endParaRPr lang="en-US" sz="3200" b="1"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4280" y="1143614"/>
            <a:ext cx="3873863" cy="3873863"/>
          </a:xfrm>
          <a:prstGeom prst="rect">
            <a:avLst/>
          </a:prstGeom>
        </p:spPr>
      </p:pic>
      <p:sp>
        <p:nvSpPr>
          <p:cNvPr id="4" name="Title 1">
            <a:extLst>
              <a:ext uri="{FF2B5EF4-FFF2-40B4-BE49-F238E27FC236}">
                <a16:creationId xmlns:a16="http://schemas.microsoft.com/office/drawing/2014/main" id="{3018476F-70BB-485D-ADBE-E16035726D02}"/>
              </a:ext>
            </a:extLst>
          </p:cNvPr>
          <p:cNvSpPr>
            <a:spLocks noGrp="1"/>
          </p:cNvSpPr>
          <p:nvPr>
            <p:ph type="ctrTitle"/>
          </p:nvPr>
        </p:nvSpPr>
        <p:spPr>
          <a:xfrm>
            <a:off x="227214" y="2604656"/>
            <a:ext cx="9277003" cy="1842654"/>
          </a:xfrm>
        </p:spPr>
        <p:txBody>
          <a:bodyPr>
            <a:normAutofit/>
          </a:bodyPr>
          <a:lstStyle/>
          <a:p>
            <a:r>
              <a:rPr lang="en-ZA" sz="4000" dirty="0"/>
              <a:t/>
            </a:r>
            <a:br>
              <a:rPr lang="en-ZA" sz="4000" dirty="0"/>
            </a:br>
            <a:endParaRPr lang="en-ZA" sz="4000" dirty="0">
              <a:latin typeface="+mn-lt"/>
            </a:endParaRPr>
          </a:p>
        </p:txBody>
      </p:sp>
    </p:spTree>
    <p:extLst>
      <p:ext uri="{BB962C8B-B14F-4D97-AF65-F5344CB8AC3E}">
        <p14:creationId xmlns:p14="http://schemas.microsoft.com/office/powerpoint/2010/main" val="391442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10</a:t>
            </a:fld>
            <a:endParaRPr lang="en-ZA"/>
          </a:p>
        </p:txBody>
      </p:sp>
      <p:sp>
        <p:nvSpPr>
          <p:cNvPr id="7" name="Rectangle 6"/>
          <p:cNvSpPr/>
          <p:nvPr/>
        </p:nvSpPr>
        <p:spPr>
          <a:xfrm>
            <a:off x="4722254" y="2898858"/>
            <a:ext cx="2727040" cy="800219"/>
          </a:xfrm>
          <a:prstGeom prst="rect">
            <a:avLst/>
          </a:prstGeom>
          <a:noFill/>
        </p:spPr>
        <p:txBody>
          <a:bodyPr wrap="square" lIns="91440" tIns="45720" rIns="91440" bIns="45720">
            <a:spAutoFit/>
          </a:bodyPr>
          <a:lstStyle/>
          <a:p>
            <a:pPr algn="ctr"/>
            <a:r>
              <a:rPr lang="en-US" sz="4600" b="0" cap="none" spc="0" dirty="0" smtClean="0">
                <a:ln w="0"/>
                <a:solidFill>
                  <a:srgbClr val="7B9C52"/>
                </a:solidFill>
                <a:effectLst>
                  <a:outerShdw blurRad="38100" dist="19050" dir="2700000" algn="tl" rotWithShape="0">
                    <a:schemeClr val="dk1">
                      <a:alpha val="40000"/>
                    </a:schemeClr>
                  </a:outerShdw>
                </a:effectLst>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867" y="1460433"/>
            <a:ext cx="4477288" cy="4477288"/>
          </a:xfrm>
          <a:prstGeom prst="rect">
            <a:avLst/>
          </a:prstGeom>
        </p:spPr>
      </p:pic>
    </p:spTree>
    <p:extLst>
      <p:ext uri="{BB962C8B-B14F-4D97-AF65-F5344CB8AC3E}">
        <p14:creationId xmlns:p14="http://schemas.microsoft.com/office/powerpoint/2010/main" val="180828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Background</a:t>
            </a:r>
            <a:endParaRPr lang="en-US" dirty="0"/>
          </a:p>
        </p:txBody>
      </p:sp>
      <p:sp>
        <p:nvSpPr>
          <p:cNvPr id="3" name="Content Placeholder 2"/>
          <p:cNvSpPr>
            <a:spLocks noGrp="1"/>
          </p:cNvSpPr>
          <p:nvPr>
            <p:ph idx="1"/>
          </p:nvPr>
        </p:nvSpPr>
        <p:spPr>
          <a:xfrm>
            <a:off x="170037" y="1198674"/>
            <a:ext cx="11856377" cy="511929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National Delivery Agreement 5 Outcome; namely: “</a:t>
            </a:r>
            <a:r>
              <a:rPr kumimoji="0" lang="en-ZA" sz="2400" b="0" i="1" u="none" strike="noStrike" kern="1200" cap="none" spc="0" normalizeH="0" baseline="0" noProof="0" dirty="0">
                <a:ln>
                  <a:noFill/>
                </a:ln>
                <a:solidFill>
                  <a:srgbClr val="54838D"/>
                </a:solidFill>
                <a:effectLst/>
                <a:uLnTx/>
                <a:uFillTx/>
                <a:latin typeface="Calibri" panose="020F0502020204030204"/>
                <a:ea typeface="+mn-ea"/>
                <a:cs typeface="+mn-cs"/>
              </a:rPr>
              <a:t>A Skilled and Capable Workforce to Support an Inclusive Growth Path</a:t>
            </a: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 includes a particular reference to the strategic goal of developing “</a:t>
            </a:r>
            <a:r>
              <a:rPr kumimoji="0" lang="en-ZA" sz="2400" b="0" i="1" u="none" strike="noStrike" kern="1200" cap="none" spc="0" normalizeH="0" baseline="0" noProof="0" dirty="0">
                <a:ln>
                  <a:noFill/>
                </a:ln>
                <a:solidFill>
                  <a:srgbClr val="54838D"/>
                </a:solidFill>
                <a:effectLst/>
                <a:uLnTx/>
                <a:uFillTx/>
                <a:latin typeface="Calibri" panose="020F0502020204030204"/>
                <a:ea typeface="+mn-ea"/>
                <a:cs typeface="+mn-cs"/>
              </a:rPr>
              <a:t>a credible institutional mechanism for skills planning</a:t>
            </a: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 as articulated in Goal 1 of the National Skills Development Strategy III and Output 1 of Outcome 5.</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Output 4.1.1.1 of the National Skills Development Strategy III, requires that </a:t>
            </a:r>
            <a:r>
              <a:rPr kumimoji="0" lang="en-ZA" sz="2400" b="0" i="1" u="none" strike="noStrike" kern="1200" cap="none" spc="0" normalizeH="0" baseline="0" noProof="0" dirty="0">
                <a:ln>
                  <a:noFill/>
                </a:ln>
                <a:solidFill>
                  <a:srgbClr val="54838D"/>
                </a:solidFill>
                <a:effectLst/>
                <a:uLnTx/>
                <a:uFillTx/>
                <a:latin typeface="Calibri" panose="020F0502020204030204"/>
                <a:ea typeface="+mn-ea"/>
                <a:cs typeface="+mn-cs"/>
              </a:rPr>
              <a:t>“Capacity is established within the Department of Higher Education and Training to coordinate research and skills planning”.</a:t>
            </a: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ZA" sz="2400" b="0" i="0" u="none" strike="noStrike" kern="1200" cap="none" spc="0" normalizeH="0" baseline="0" noProof="0" dirty="0">
                <a:ln>
                  <a:noFill/>
                </a:ln>
                <a:solidFill>
                  <a:srgbClr val="54838D"/>
                </a:solidFill>
                <a:effectLst/>
                <a:uLnTx/>
                <a:uFillTx/>
                <a:latin typeface="Calibri" panose="020F0502020204030204"/>
                <a:ea typeface="+mn-ea"/>
                <a:cs typeface="+mn-cs"/>
              </a:rPr>
              <a:t>As a result, the DHET is improving the current SETA Quarterly Monitoring Report format through an automated system which uses unit record, batch file data collection process which will feed data from the SETA’s Indicium into the Skills Education and Training Management Information System (SETMIS).</a:t>
            </a:r>
          </a:p>
          <a:p>
            <a:endParaRPr lang="en-US" sz="2800" dirty="0"/>
          </a:p>
        </p:txBody>
      </p:sp>
    </p:spTree>
    <p:extLst>
      <p:ext uri="{BB962C8B-B14F-4D97-AF65-F5344CB8AC3E}">
        <p14:creationId xmlns:p14="http://schemas.microsoft.com/office/powerpoint/2010/main" val="122732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SETMIS </a:t>
            </a:r>
          </a:p>
        </p:txBody>
      </p:sp>
      <p:sp>
        <p:nvSpPr>
          <p:cNvPr id="3" name="Content Placeholder 2"/>
          <p:cNvSpPr>
            <a:spLocks noGrp="1"/>
          </p:cNvSpPr>
          <p:nvPr>
            <p:ph idx="1"/>
          </p:nvPr>
        </p:nvSpPr>
        <p:spPr>
          <a:xfrm>
            <a:off x="224163" y="1677645"/>
            <a:ext cx="11801582" cy="3850318"/>
          </a:xfrm>
        </p:spPr>
        <p:txBody>
          <a:bodyPr>
            <a:normAutofit/>
          </a:bodyPr>
          <a:lstStyle/>
          <a:p>
            <a:r>
              <a:rPr lang="en-ZA" sz="2800" dirty="0">
                <a:solidFill>
                  <a:schemeClr val="accent5">
                    <a:lumMod val="50000"/>
                  </a:schemeClr>
                </a:solidFill>
              </a:rPr>
              <a:t>SETMIS is a data warehouse that acts as a feeder management information system to HETMIS. </a:t>
            </a:r>
          </a:p>
          <a:p>
            <a:pPr marL="0" indent="0">
              <a:buNone/>
            </a:pPr>
            <a:endParaRPr lang="en-ZA" sz="2800" dirty="0">
              <a:solidFill>
                <a:schemeClr val="accent5">
                  <a:lumMod val="50000"/>
                </a:schemeClr>
              </a:solidFill>
            </a:endParaRPr>
          </a:p>
          <a:p>
            <a:r>
              <a:rPr lang="en-ZA" sz="2800" dirty="0">
                <a:solidFill>
                  <a:schemeClr val="accent5">
                    <a:lumMod val="50000"/>
                  </a:schemeClr>
                </a:solidFill>
              </a:rPr>
              <a:t>The overall objective of HETMIS, and as a result SETMIS, is to create a credible, integrated and unified view of the skills supply side in the country to improve skills planning to meet the needs of an inclusive growth path for the country</a:t>
            </a:r>
            <a:r>
              <a:rPr lang="en-ZA" sz="2800" dirty="0" smtClean="0">
                <a:solidFill>
                  <a:schemeClr val="accent5">
                    <a:lumMod val="50000"/>
                  </a:schemeClr>
                </a:solidFill>
              </a:rPr>
              <a:t>.</a:t>
            </a:r>
            <a:endParaRPr lang="en-US" sz="2800" dirty="0"/>
          </a:p>
        </p:txBody>
      </p:sp>
    </p:spTree>
    <p:extLst>
      <p:ext uri="{BB962C8B-B14F-4D97-AF65-F5344CB8AC3E}">
        <p14:creationId xmlns:p14="http://schemas.microsoft.com/office/powerpoint/2010/main" val="184747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Expectations</a:t>
            </a:r>
          </a:p>
        </p:txBody>
      </p:sp>
      <p:sp>
        <p:nvSpPr>
          <p:cNvPr id="4" name="Content Placeholder 3">
            <a:extLst>
              <a:ext uri="{FF2B5EF4-FFF2-40B4-BE49-F238E27FC236}">
                <a16:creationId xmlns:a16="http://schemas.microsoft.com/office/drawing/2014/main" id="{B25E3145-97E9-48BA-A37F-2592F3CE8DEB}"/>
              </a:ext>
            </a:extLst>
          </p:cNvPr>
          <p:cNvSpPr>
            <a:spLocks noGrp="1"/>
          </p:cNvSpPr>
          <p:nvPr>
            <p:ph idx="1"/>
          </p:nvPr>
        </p:nvSpPr>
        <p:spPr>
          <a:xfrm>
            <a:off x="687656" y="1142920"/>
            <a:ext cx="10764645" cy="4927492"/>
          </a:xfrm>
        </p:spPr>
        <p:txBody>
          <a:bodyPr>
            <a:normAutofit/>
          </a:bodyPr>
          <a:lstStyle/>
          <a:p>
            <a:r>
              <a:rPr lang="en-US" sz="2400" dirty="0">
                <a:solidFill>
                  <a:schemeClr val="accent5">
                    <a:lumMod val="50000"/>
                  </a:schemeClr>
                </a:solidFill>
                <a:cs typeface="Segoe UI" panose="020B0502040204020203" pitchFamily="34" charset="0"/>
              </a:rPr>
              <a:t>Data quality is of paramount importance as data gets used for decision making and for planning purposes.</a:t>
            </a:r>
          </a:p>
          <a:p>
            <a:endParaRPr lang="en-US" sz="2400" dirty="0">
              <a:solidFill>
                <a:schemeClr val="accent5">
                  <a:lumMod val="50000"/>
                </a:schemeClr>
              </a:solidFill>
              <a:cs typeface="Segoe UI" panose="020B0502040204020203" pitchFamily="34" charset="0"/>
            </a:endParaRPr>
          </a:p>
          <a:p>
            <a:r>
              <a:rPr lang="en-US" sz="2400" dirty="0">
                <a:solidFill>
                  <a:schemeClr val="accent5">
                    <a:lumMod val="50000"/>
                  </a:schemeClr>
                </a:solidFill>
                <a:cs typeface="Segoe UI" panose="020B0502040204020203" pitchFamily="34" charset="0"/>
              </a:rPr>
              <a:t>At all times, Stakeholders and the SETAs are to ensure that data submitted to SETMIS is quality assured and complete.</a:t>
            </a:r>
          </a:p>
          <a:p>
            <a:pPr marL="0" indent="0">
              <a:buNone/>
            </a:pPr>
            <a:endParaRPr lang="en-US" sz="2400" dirty="0">
              <a:solidFill>
                <a:schemeClr val="accent5">
                  <a:lumMod val="50000"/>
                </a:schemeClr>
              </a:solidFill>
              <a:cs typeface="Segoe UI" panose="020B0502040204020203" pitchFamily="34" charset="0"/>
            </a:endParaRPr>
          </a:p>
          <a:p>
            <a:r>
              <a:rPr lang="en-US" sz="2400" dirty="0">
                <a:solidFill>
                  <a:schemeClr val="accent5">
                    <a:lumMod val="50000"/>
                  </a:schemeClr>
                </a:solidFill>
                <a:cs typeface="Segoe UI" panose="020B0502040204020203" pitchFamily="34" charset="0"/>
              </a:rPr>
              <a:t>On a regular basis, DHET conducts its own data quality assurance and alerts SETAs on discrepancies found for correction and/or resubmission of “ERRORS”.</a:t>
            </a:r>
          </a:p>
          <a:p>
            <a:endParaRPr lang="en-US" sz="2400" dirty="0">
              <a:solidFill>
                <a:schemeClr val="accent5">
                  <a:lumMod val="50000"/>
                </a:schemeClr>
              </a:solidFill>
              <a:cs typeface="Segoe UI" panose="020B0502040204020203" pitchFamily="34" charset="0"/>
            </a:endParaRPr>
          </a:p>
          <a:p>
            <a:r>
              <a:rPr lang="en-US" sz="2400" dirty="0">
                <a:solidFill>
                  <a:schemeClr val="accent5">
                    <a:lumMod val="50000"/>
                  </a:schemeClr>
                </a:solidFill>
                <a:cs typeface="Segoe UI" panose="020B0502040204020203" pitchFamily="34" charset="0"/>
              </a:rPr>
              <a:t>For reporting purposes, data analysis is conducted hence the accuracy of data submission / capturing  is significantly critical to the SETA </a:t>
            </a:r>
            <a:r>
              <a:rPr lang="en-US" sz="2400" b="1" dirty="0">
                <a:solidFill>
                  <a:schemeClr val="accent5">
                    <a:lumMod val="50000"/>
                  </a:schemeClr>
                </a:solidFill>
                <a:cs typeface="Segoe UI" panose="020B0502040204020203" pitchFamily="34" charset="0"/>
              </a:rPr>
              <a:t>i.e., learners funded in the quarter or financial year to be reported as such.</a:t>
            </a:r>
          </a:p>
          <a:p>
            <a:endParaRPr lang="en-US" sz="2000" dirty="0"/>
          </a:p>
        </p:txBody>
      </p:sp>
    </p:spTree>
    <p:extLst>
      <p:ext uri="{BB962C8B-B14F-4D97-AF65-F5344CB8AC3E}">
        <p14:creationId xmlns:p14="http://schemas.microsoft.com/office/powerpoint/2010/main" val="203004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96618"/>
            <a:ext cx="10972800" cy="1143000"/>
          </a:xfrm>
        </p:spPr>
        <p:txBody>
          <a:bodyPr>
            <a:normAutofit/>
          </a:bodyPr>
          <a:lstStyle/>
          <a:p>
            <a:r>
              <a:rPr lang="en-US" dirty="0"/>
              <a:t>The Aim of SETMIS from DHET perspective </a:t>
            </a:r>
          </a:p>
        </p:txBody>
      </p:sp>
      <p:pic>
        <p:nvPicPr>
          <p:cNvPr id="4" name="Content Placeholder 3">
            <a:extLst>
              <a:ext uri="{FF2B5EF4-FFF2-40B4-BE49-F238E27FC236}">
                <a16:creationId xmlns:a16="http://schemas.microsoft.com/office/drawing/2014/main" id="{95BC3180-9D6D-44C5-9A22-9DAA03185EA3}"/>
              </a:ext>
            </a:extLst>
          </p:cNvPr>
          <p:cNvPicPr>
            <a:picLocks noChangeAspect="1"/>
          </p:cNvPicPr>
          <p:nvPr/>
        </p:nvPicPr>
        <p:blipFill>
          <a:blip r:embed="rId2"/>
          <a:stretch>
            <a:fillRect/>
          </a:stretch>
        </p:blipFill>
        <p:spPr>
          <a:xfrm>
            <a:off x="166255" y="1017141"/>
            <a:ext cx="11845635" cy="5208998"/>
          </a:xfrm>
          <a:prstGeom prst="rect">
            <a:avLst/>
          </a:prstGeom>
        </p:spPr>
      </p:pic>
    </p:spTree>
    <p:extLst>
      <p:ext uri="{BB962C8B-B14F-4D97-AF65-F5344CB8AC3E}">
        <p14:creationId xmlns:p14="http://schemas.microsoft.com/office/powerpoint/2010/main" val="169193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SETMIS </a:t>
            </a:r>
            <a:r>
              <a:rPr lang="en-US" dirty="0" smtClean="0"/>
              <a:t>Process</a:t>
            </a:r>
            <a:endParaRPr lang="en-US" dirty="0"/>
          </a:p>
        </p:txBody>
      </p:sp>
      <p:sp>
        <p:nvSpPr>
          <p:cNvPr id="4" name="Content Placeholder 8">
            <a:extLst>
              <a:ext uri="{FF2B5EF4-FFF2-40B4-BE49-F238E27FC236}">
                <a16:creationId xmlns:a16="http://schemas.microsoft.com/office/drawing/2014/main" id="{EA3F2A34-2C3B-4026-80F3-80B92F63E623}"/>
              </a:ext>
            </a:extLst>
          </p:cNvPr>
          <p:cNvSpPr txBox="1">
            <a:spLocks/>
          </p:cNvSpPr>
          <p:nvPr/>
        </p:nvSpPr>
        <p:spPr>
          <a:xfrm>
            <a:off x="441788" y="1198674"/>
            <a:ext cx="11750211" cy="4789171"/>
          </a:xfrm>
          <a:prstGeom prst="rect">
            <a:avLst/>
          </a:prstGeom>
        </p:spPr>
        <p:txBody>
          <a:bodyPr>
            <a:normAutofit fontScale="92500" lnSpcReduction="10000"/>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dirty="0">
              <a:ea typeface="Segoe UI Symbol" panose="020B0502040204020203" pitchFamily="34" charset="0"/>
            </a:endParaRPr>
          </a:p>
          <a:p>
            <a:r>
              <a:rPr lang="en-US" sz="2400" u="sng" dirty="0">
                <a:solidFill>
                  <a:schemeClr val="accent5">
                    <a:lumMod val="50000"/>
                  </a:schemeClr>
                </a:solidFill>
                <a:ea typeface="Segoe UI Symbol" panose="020B0502040204020203" pitchFamily="34" charset="0"/>
              </a:rPr>
              <a:t>SETMIS data collection and submission process:</a:t>
            </a:r>
          </a:p>
          <a:p>
            <a:pPr>
              <a:buFont typeface="Wingdings" panose="05000000000000000000" pitchFamily="2" charset="2"/>
              <a:buChar char="q"/>
            </a:pPr>
            <a:r>
              <a:rPr lang="en-US" sz="2400" dirty="0">
                <a:solidFill>
                  <a:schemeClr val="accent5">
                    <a:lumMod val="50000"/>
                  </a:schemeClr>
                </a:solidFill>
                <a:ea typeface="Segoe UI Symbol" panose="020B0502040204020203" pitchFamily="34" charset="0"/>
              </a:rPr>
              <a:t>Indicium feeding based on stakeholder data;</a:t>
            </a:r>
            <a:endParaRPr lang="en-US" sz="2400" u="sng" dirty="0">
              <a:solidFill>
                <a:schemeClr val="accent5">
                  <a:lumMod val="50000"/>
                </a:schemeClr>
              </a:solidFill>
              <a:ea typeface="Segoe UI Symbol" panose="020B0502040204020203" pitchFamily="34" charset="0"/>
            </a:endParaRP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SETAs data extraction module for transmission</a:t>
            </a: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SETAs data validation and transmission </a:t>
            </a:r>
          </a:p>
          <a:p>
            <a:pPr lvl="1">
              <a:buFont typeface="Wingdings" panose="05000000000000000000" pitchFamily="2" charset="2"/>
              <a:buChar char="Ø"/>
            </a:pPr>
            <a:r>
              <a:rPr lang="en-US" sz="2400" dirty="0" err="1">
                <a:solidFill>
                  <a:schemeClr val="accent5">
                    <a:lumMod val="50000"/>
                  </a:schemeClr>
                </a:solidFill>
                <a:ea typeface="Segoe UI Symbol" panose="020B0502040204020203" pitchFamily="34" charset="0"/>
              </a:rPr>
              <a:t>EDUktiV</a:t>
            </a:r>
            <a:r>
              <a:rPr lang="en-US" sz="2400" dirty="0">
                <a:solidFill>
                  <a:schemeClr val="accent5">
                    <a:lumMod val="50000"/>
                  </a:schemeClr>
                </a:solidFill>
                <a:ea typeface="Segoe UI Symbol" panose="020B0502040204020203" pitchFamily="34" charset="0"/>
              </a:rPr>
              <a:t> validation and submission utility</a:t>
            </a: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DHET data loading procedure </a:t>
            </a:r>
          </a:p>
          <a:p>
            <a:pPr lvl="1">
              <a:buFont typeface="Wingdings" panose="05000000000000000000" pitchFamily="2" charset="2"/>
              <a:buChar char="Ø"/>
            </a:pPr>
            <a:endParaRPr lang="en-US" sz="2400" dirty="0">
              <a:solidFill>
                <a:schemeClr val="accent5">
                  <a:lumMod val="50000"/>
                </a:schemeClr>
              </a:solidFill>
              <a:ea typeface="Segoe UI Symbol" panose="020B0502040204020203" pitchFamily="34" charset="0"/>
            </a:endParaRPr>
          </a:p>
          <a:p>
            <a:pPr>
              <a:buFont typeface="Arial" panose="020B0604020202020204" pitchFamily="34" charset="0"/>
              <a:buChar char="•"/>
            </a:pPr>
            <a:r>
              <a:rPr lang="en-US" sz="2400" u="sng" dirty="0">
                <a:solidFill>
                  <a:schemeClr val="accent5">
                    <a:lumMod val="50000"/>
                  </a:schemeClr>
                </a:solidFill>
                <a:ea typeface="Segoe UI Symbol" panose="020B0502040204020203" pitchFamily="34" charset="0"/>
              </a:rPr>
              <a:t>DHET SETMIS day-to-day management: </a:t>
            </a:r>
            <a:endParaRPr lang="en-US" sz="2400" dirty="0">
              <a:solidFill>
                <a:schemeClr val="accent5">
                  <a:lumMod val="50000"/>
                </a:schemeClr>
              </a:solidFill>
              <a:ea typeface="Segoe UI Symbol" panose="020B0502040204020203" pitchFamily="34" charset="0"/>
            </a:endParaRP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Data submission feedback reports</a:t>
            </a: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Data quality and analysis</a:t>
            </a:r>
          </a:p>
          <a:p>
            <a:pPr lvl="1">
              <a:buFont typeface="Wingdings" panose="05000000000000000000" pitchFamily="2" charset="2"/>
              <a:buChar char="Ø"/>
            </a:pPr>
            <a:r>
              <a:rPr lang="en-US" sz="2400" dirty="0">
                <a:solidFill>
                  <a:schemeClr val="accent5">
                    <a:lumMod val="50000"/>
                  </a:schemeClr>
                </a:solidFill>
                <a:ea typeface="Segoe UI Symbol" panose="020B0502040204020203" pitchFamily="34" charset="0"/>
              </a:rPr>
              <a:t>Data submission declaration processing</a:t>
            </a:r>
            <a:endParaRPr lang="en-ZA" sz="2400" dirty="0">
              <a:solidFill>
                <a:schemeClr val="accent5">
                  <a:lumMod val="50000"/>
                </a:schemeClr>
              </a:solidFill>
              <a:ea typeface="Segoe UI Symbol" panose="020B0502040204020203" pitchFamily="34" charset="0"/>
            </a:endParaRPr>
          </a:p>
        </p:txBody>
      </p:sp>
    </p:spTree>
    <p:extLst>
      <p:ext uri="{BB962C8B-B14F-4D97-AF65-F5344CB8AC3E}">
        <p14:creationId xmlns:p14="http://schemas.microsoft.com/office/powerpoint/2010/main" val="125001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59FF-5AAB-49E0-B8B2-CDF091B0EDFF}"/>
              </a:ext>
            </a:extLst>
          </p:cNvPr>
          <p:cNvSpPr>
            <a:spLocks noGrp="1"/>
          </p:cNvSpPr>
          <p:nvPr>
            <p:ph type="title"/>
          </p:nvPr>
        </p:nvSpPr>
        <p:spPr/>
        <p:txBody>
          <a:bodyPr/>
          <a:lstStyle/>
          <a:p>
            <a:r>
              <a:rPr lang="en-US" dirty="0"/>
              <a:t>How is SETMIS build…..</a:t>
            </a:r>
          </a:p>
        </p:txBody>
      </p:sp>
      <p:pic>
        <p:nvPicPr>
          <p:cNvPr id="4" name="Picture 7">
            <a:extLst>
              <a:ext uri="{FF2B5EF4-FFF2-40B4-BE49-F238E27FC236}">
                <a16:creationId xmlns:a16="http://schemas.microsoft.com/office/drawing/2014/main" id="{F530201A-49D1-428F-8340-AACED48E1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1119883"/>
            <a:ext cx="12048162" cy="483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F241-8D3D-48E2-8B08-4E776E541F4F}"/>
              </a:ext>
            </a:extLst>
          </p:cNvPr>
          <p:cNvSpPr>
            <a:spLocks noGrp="1"/>
          </p:cNvSpPr>
          <p:nvPr>
            <p:ph type="title"/>
          </p:nvPr>
        </p:nvSpPr>
        <p:spPr>
          <a:xfrm>
            <a:off x="1626782" y="0"/>
            <a:ext cx="10565218" cy="1294544"/>
          </a:xfrm>
        </p:spPr>
        <p:txBody>
          <a:bodyPr>
            <a:normAutofit/>
          </a:bodyPr>
          <a:lstStyle/>
          <a:p>
            <a:r>
              <a:rPr lang="en-US" sz="2700" dirty="0"/>
              <a:t>How is SETA responsible, what is required from Stakeholders</a:t>
            </a:r>
          </a:p>
        </p:txBody>
      </p:sp>
      <p:sp>
        <p:nvSpPr>
          <p:cNvPr id="3" name="Content Placeholder 2">
            <a:extLst>
              <a:ext uri="{FF2B5EF4-FFF2-40B4-BE49-F238E27FC236}">
                <a16:creationId xmlns:a16="http://schemas.microsoft.com/office/drawing/2014/main" id="{BD0EEE65-C73D-4530-9B7B-79DC64FAEEC7}"/>
              </a:ext>
            </a:extLst>
          </p:cNvPr>
          <p:cNvSpPr txBox="1">
            <a:spLocks/>
          </p:cNvSpPr>
          <p:nvPr/>
        </p:nvSpPr>
        <p:spPr>
          <a:xfrm>
            <a:off x="345688" y="1140431"/>
            <a:ext cx="11846312" cy="4955568"/>
          </a:xfrm>
          <a:prstGeom prst="rect">
            <a:avLst/>
          </a:prstGeom>
        </p:spPr>
        <p:txBody>
          <a:bodyPr>
            <a:normAutofit fontScale="92500"/>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a:buNone/>
            </a:pPr>
            <a:r>
              <a:rPr lang="en-US" altLang="en-US" sz="2400" b="1" dirty="0">
                <a:solidFill>
                  <a:srgbClr val="4472C4">
                    <a:lumMod val="50000"/>
                  </a:srgbClr>
                </a:solidFill>
                <a:ea typeface="Calibri" panose="020F0502020204030204" pitchFamily="34" charset="0"/>
              </a:rPr>
              <a:t>Information  is reported quarterly,  within the financial year (2020-2021 and for 2021-22)</a:t>
            </a:r>
          </a:p>
          <a:p>
            <a:pPr marL="0" indent="0" eaLnBrk="0" fontAlgn="base" hangingPunct="0">
              <a:spcBef>
                <a:spcPct val="0"/>
              </a:spcBef>
              <a:spcAft>
                <a:spcPct val="0"/>
              </a:spcAft>
              <a:buFont typeface="Arial"/>
              <a:buNone/>
            </a:pPr>
            <a:endParaRPr lang="en-US" altLang="en-US" sz="2400" dirty="0">
              <a:solidFill>
                <a:srgbClr val="4472C4">
                  <a:lumMod val="50000"/>
                </a:srgbClr>
              </a:solidFill>
            </a:endParaRPr>
          </a:p>
          <a:p>
            <a:pPr marL="0" indent="0" eaLnBrk="0" fontAlgn="base" hangingPunct="0">
              <a:spcBef>
                <a:spcPct val="0"/>
              </a:spcBef>
              <a:spcAft>
                <a:spcPct val="0"/>
              </a:spcAft>
              <a:buFont typeface="Arial"/>
              <a:buNone/>
            </a:pPr>
            <a:r>
              <a:rPr lang="en-US" altLang="en-US" sz="2400" b="1" dirty="0">
                <a:solidFill>
                  <a:srgbClr val="4472C4">
                    <a:lumMod val="50000"/>
                  </a:srgbClr>
                </a:solidFill>
                <a:ea typeface="Calibri" panose="020F0502020204030204" pitchFamily="34" charset="0"/>
              </a:rPr>
              <a:t>Providers, Employers and other DG recipients:</a:t>
            </a:r>
            <a:endParaRPr lang="en-US" altLang="en-US" sz="2400" dirty="0">
              <a:solidFill>
                <a:srgbClr val="4472C4">
                  <a:lumMod val="50000"/>
                </a:srgbClr>
              </a:solidFill>
            </a:endParaRPr>
          </a:p>
          <a:p>
            <a:pPr marL="0" indent="0" eaLnBrk="0" fontAlgn="base" hangingPunct="0">
              <a:spcBef>
                <a:spcPct val="0"/>
              </a:spcBef>
              <a:spcAft>
                <a:spcPct val="0"/>
              </a:spcAft>
              <a:buFont typeface="Arial"/>
              <a:buNone/>
            </a:pPr>
            <a:r>
              <a:rPr lang="en-US" altLang="en-US" sz="2400" dirty="0">
                <a:solidFill>
                  <a:srgbClr val="4472C4">
                    <a:lumMod val="50000"/>
                  </a:srgbClr>
                </a:solidFill>
                <a:ea typeface="Calibri" panose="020F0502020204030204" pitchFamily="34" charset="0"/>
              </a:rPr>
              <a:t>Information and learner registration must be captured in the correct quarter as per the </a:t>
            </a:r>
            <a:r>
              <a:rPr lang="en-US" altLang="en-US" sz="2400" b="1" dirty="0">
                <a:solidFill>
                  <a:srgbClr val="4472C4">
                    <a:lumMod val="50000"/>
                  </a:srgbClr>
                </a:solidFill>
                <a:ea typeface="Calibri" panose="020F0502020204030204" pitchFamily="34" charset="0"/>
              </a:rPr>
              <a:t>start date or end date of the </a:t>
            </a:r>
            <a:r>
              <a:rPr lang="en-US" altLang="en-US" sz="2400" b="1" dirty="0" err="1">
                <a:solidFill>
                  <a:srgbClr val="4472C4">
                    <a:lumMod val="50000"/>
                  </a:srgbClr>
                </a:solidFill>
                <a:ea typeface="Calibri" panose="020F0502020204030204" pitchFamily="34" charset="0"/>
              </a:rPr>
              <a:t>programme</a:t>
            </a:r>
            <a:r>
              <a:rPr lang="en-US" altLang="en-US" sz="2400" b="1" dirty="0">
                <a:solidFill>
                  <a:srgbClr val="4472C4">
                    <a:lumMod val="50000"/>
                  </a:srgbClr>
                </a:solidFill>
                <a:ea typeface="Calibri" panose="020F0502020204030204" pitchFamily="34" charset="0"/>
              </a:rPr>
              <a:t>.</a:t>
            </a:r>
            <a:endParaRPr lang="en-US" altLang="en-US" sz="2400" dirty="0">
              <a:solidFill>
                <a:srgbClr val="4472C4">
                  <a:lumMod val="50000"/>
                </a:srgbClr>
              </a:solidFill>
              <a:ea typeface="Calibri" panose="020F0502020204030204" pitchFamily="34" charset="0"/>
            </a:endParaRPr>
          </a:p>
          <a:p>
            <a:pPr marL="0" indent="0" eaLnBrk="0" fontAlgn="base" hangingPunct="0">
              <a:spcBef>
                <a:spcPct val="0"/>
              </a:spcBef>
              <a:spcAft>
                <a:spcPct val="0"/>
              </a:spcAft>
              <a:buFont typeface="Arial"/>
              <a:buNone/>
            </a:pPr>
            <a:endParaRPr lang="en-US" altLang="en-US" sz="2400" dirty="0">
              <a:solidFill>
                <a:srgbClr val="4472C4">
                  <a:lumMod val="50000"/>
                </a:srgbClr>
              </a:solidFill>
            </a:endParaRPr>
          </a:p>
          <a:p>
            <a:pPr marL="0" indent="0" eaLnBrk="0" fontAlgn="base" hangingPunct="0">
              <a:spcBef>
                <a:spcPct val="0"/>
              </a:spcBef>
              <a:spcAft>
                <a:spcPct val="0"/>
              </a:spcAft>
              <a:buFont typeface="Arial"/>
              <a:buNone/>
            </a:pPr>
            <a:r>
              <a:rPr lang="en-US" altLang="en-US" sz="2400" b="1" dirty="0">
                <a:solidFill>
                  <a:srgbClr val="FF0000"/>
                </a:solidFill>
                <a:ea typeface="Calibri" panose="020F0502020204030204" pitchFamily="34" charset="0"/>
              </a:rPr>
              <a:t>The quarters are as follows:</a:t>
            </a:r>
            <a:endParaRPr lang="en-US" altLang="en-US" sz="2400" dirty="0">
              <a:solidFill>
                <a:schemeClr val="accent5">
                  <a:lumMod val="50000"/>
                </a:schemeClr>
              </a:solidFill>
            </a:endParaRPr>
          </a:p>
          <a:p>
            <a:pPr marL="0" indent="0" eaLnBrk="0" fontAlgn="base" hangingPunct="0">
              <a:spcBef>
                <a:spcPct val="0"/>
              </a:spcBef>
              <a:spcAft>
                <a:spcPct val="0"/>
              </a:spcAft>
              <a:buFont typeface="Arial"/>
              <a:buNone/>
            </a:pPr>
            <a:r>
              <a:rPr lang="en-US" altLang="en-US" sz="2400" b="1" dirty="0">
                <a:solidFill>
                  <a:schemeClr val="accent5">
                    <a:lumMod val="50000"/>
                  </a:schemeClr>
                </a:solidFill>
                <a:ea typeface="Calibri" panose="020F0502020204030204" pitchFamily="34" charset="0"/>
              </a:rPr>
              <a:t>Q1 – April, May and June (Quarter already passed)</a:t>
            </a:r>
            <a:endParaRPr lang="en-US" altLang="en-US" sz="2400" dirty="0">
              <a:solidFill>
                <a:schemeClr val="accent5">
                  <a:lumMod val="50000"/>
                </a:schemeClr>
              </a:solidFill>
            </a:endParaRPr>
          </a:p>
          <a:p>
            <a:pPr marL="0" indent="0" eaLnBrk="0" fontAlgn="base" hangingPunct="0">
              <a:spcBef>
                <a:spcPct val="0"/>
              </a:spcBef>
              <a:spcAft>
                <a:spcPct val="0"/>
              </a:spcAft>
              <a:buFont typeface="Arial"/>
              <a:buNone/>
            </a:pPr>
            <a:r>
              <a:rPr lang="en-US" altLang="en-US" sz="2400" b="1" dirty="0">
                <a:solidFill>
                  <a:schemeClr val="accent5">
                    <a:lumMod val="50000"/>
                  </a:schemeClr>
                </a:solidFill>
                <a:ea typeface="Calibri" panose="020F0502020204030204" pitchFamily="34" charset="0"/>
              </a:rPr>
              <a:t>Q2 – July, August and September (Last date of entering data by Stakeholder – 30 September 2020)</a:t>
            </a:r>
            <a:endParaRPr lang="en-US" altLang="en-US" sz="2400" dirty="0">
              <a:solidFill>
                <a:schemeClr val="accent5">
                  <a:lumMod val="50000"/>
                </a:schemeClr>
              </a:solidFill>
            </a:endParaRPr>
          </a:p>
          <a:p>
            <a:pPr marL="0" indent="0" eaLnBrk="0" fontAlgn="base" hangingPunct="0">
              <a:spcBef>
                <a:spcPct val="0"/>
              </a:spcBef>
              <a:spcAft>
                <a:spcPct val="0"/>
              </a:spcAft>
              <a:buFont typeface="Arial"/>
              <a:buNone/>
            </a:pPr>
            <a:r>
              <a:rPr lang="en-US" altLang="en-US" sz="2400" b="1" dirty="0">
                <a:solidFill>
                  <a:schemeClr val="accent5">
                    <a:lumMod val="50000"/>
                  </a:schemeClr>
                </a:solidFill>
                <a:ea typeface="Calibri" panose="020F0502020204030204" pitchFamily="34" charset="0"/>
              </a:rPr>
              <a:t>Q3 – October, November and December </a:t>
            </a:r>
            <a:r>
              <a:rPr lang="en-US" altLang="en-US" sz="2400" b="1" dirty="0">
                <a:solidFill>
                  <a:schemeClr val="accent5">
                    <a:lumMod val="50000"/>
                  </a:schemeClr>
                </a:solidFill>
                <a:highlight>
                  <a:srgbClr val="FFFF00"/>
                </a:highlight>
                <a:ea typeface="Calibri" panose="020F0502020204030204" pitchFamily="34" charset="0"/>
              </a:rPr>
              <a:t>(Last date of entering data by Stakeholder – 31 December 2020) </a:t>
            </a:r>
            <a:endParaRPr lang="en-US" altLang="en-US" sz="2400" dirty="0">
              <a:solidFill>
                <a:schemeClr val="accent5">
                  <a:lumMod val="50000"/>
                </a:schemeClr>
              </a:solidFill>
              <a:highlight>
                <a:srgbClr val="FFFF00"/>
              </a:highlight>
            </a:endParaRPr>
          </a:p>
          <a:p>
            <a:pPr marL="0" indent="0" eaLnBrk="0" fontAlgn="base" hangingPunct="0">
              <a:spcBef>
                <a:spcPct val="0"/>
              </a:spcBef>
              <a:spcAft>
                <a:spcPct val="0"/>
              </a:spcAft>
              <a:buFont typeface="Arial"/>
              <a:buNone/>
            </a:pPr>
            <a:r>
              <a:rPr lang="en-US" altLang="en-US" sz="2400" b="1" dirty="0">
                <a:solidFill>
                  <a:srgbClr val="FF0000"/>
                </a:solidFill>
                <a:ea typeface="Calibri" panose="020F0502020204030204" pitchFamily="34" charset="0"/>
              </a:rPr>
              <a:t>Q4 – January, February and March (Last date of entering data by Stakeholder – 31 March 2021)</a:t>
            </a:r>
            <a:endParaRPr lang="en-US" altLang="en-US" sz="2400" dirty="0">
              <a:solidFill>
                <a:srgbClr val="FF0000"/>
              </a:solidFill>
            </a:endParaRPr>
          </a:p>
          <a:p>
            <a:pPr marL="0" indent="0" eaLnBrk="0" fontAlgn="base" hangingPunct="0">
              <a:spcBef>
                <a:spcPct val="0"/>
              </a:spcBef>
              <a:spcAft>
                <a:spcPct val="0"/>
              </a:spcAft>
              <a:buFont typeface="Arial"/>
              <a:buNone/>
            </a:pPr>
            <a:r>
              <a:rPr lang="en-US" altLang="en-US" sz="2400" dirty="0">
                <a:solidFill>
                  <a:srgbClr val="4472C4">
                    <a:lumMod val="50000"/>
                  </a:srgbClr>
                </a:solidFill>
                <a:ea typeface="Calibri" panose="020F050202020403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1000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9543" y="428025"/>
            <a:ext cx="861245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prstClr val="white"/>
                </a:solidFill>
                <a:latin typeface="+mj-lt"/>
              </a:rPr>
              <a:t>How is the SETA responsible, what is required from Stakeholders</a:t>
            </a:r>
            <a:r>
              <a:rPr lang="en-US" sz="2500" b="1" dirty="0">
                <a:solidFill>
                  <a:prstClr val="white"/>
                </a:solidFill>
                <a:latin typeface="+mj-lt"/>
              </a:rPr>
              <a:t>     </a:t>
            </a:r>
            <a:endParaRPr kumimoji="0" lang="en-US" sz="2500" b="1" i="0" u="none" strike="noStrike" kern="1200" cap="none" spc="0" normalizeH="0" baseline="0" noProof="0" dirty="0">
              <a:ln>
                <a:noFill/>
              </a:ln>
              <a:solidFill>
                <a:prstClr val="white"/>
              </a:solidFill>
              <a:effectLst/>
              <a:uLnTx/>
              <a:uFillTx/>
              <a:latin typeface="+mj-lt"/>
              <a:ea typeface="+mn-ea"/>
              <a:cs typeface="+mn-cs"/>
            </a:endParaRPr>
          </a:p>
        </p:txBody>
      </p:sp>
      <p:sp>
        <p:nvSpPr>
          <p:cNvPr id="15" name="TextBox 14"/>
          <p:cNvSpPr txBox="1"/>
          <p:nvPr/>
        </p:nvSpPr>
        <p:spPr>
          <a:xfrm>
            <a:off x="795551" y="2518117"/>
            <a:ext cx="33836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1"/>
          <p:cNvSpPr>
            <a:spLocks noChangeArrowheads="1"/>
          </p:cNvSpPr>
          <p:nvPr/>
        </p:nvSpPr>
        <p:spPr bwMode="auto">
          <a:xfrm>
            <a:off x="4610100" y="3540125"/>
            <a:ext cx="53450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B482F55F-8C2E-410C-B53B-9438F9AB5DA6}"/>
              </a:ext>
            </a:extLst>
          </p:cNvPr>
          <p:cNvSpPr txBox="1">
            <a:spLocks/>
          </p:cNvSpPr>
          <p:nvPr/>
        </p:nvSpPr>
        <p:spPr>
          <a:xfrm>
            <a:off x="312234" y="1174380"/>
            <a:ext cx="11879766" cy="5188689"/>
          </a:xfrm>
          <a:prstGeom prst="rect">
            <a:avLst/>
          </a:prstGeom>
        </p:spPr>
        <p:txBody>
          <a:bodyPr>
            <a:norm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a:buNone/>
            </a:pPr>
            <a:r>
              <a:rPr lang="en-US" altLang="en-US" sz="2400" dirty="0">
                <a:solidFill>
                  <a:srgbClr val="4472C4">
                    <a:lumMod val="50000"/>
                  </a:srgbClr>
                </a:solidFill>
                <a:ea typeface="Calibri" panose="020F0502020204030204" pitchFamily="34" charset="0"/>
              </a:rPr>
              <a:t>The Stakeholders should  be aware that all data fields are now compulsory and must be completed on indicium when capturing learner data;</a:t>
            </a:r>
            <a:endParaRPr lang="en-US" altLang="en-US" sz="2400" dirty="0">
              <a:solidFill>
                <a:srgbClr val="4472C4">
                  <a:lumMod val="50000"/>
                </a:srgbClr>
              </a:solidFill>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Spelling of Names and Surnames, Titles of Qualifications must be correct.</a:t>
            </a:r>
            <a:endParaRPr lang="en-US" altLang="en-US" sz="2400" dirty="0">
              <a:solidFill>
                <a:srgbClr val="4472C4">
                  <a:lumMod val="50000"/>
                </a:srgbClr>
              </a:solidFill>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ID Numbers must be checked for accuracy (Deceased).</a:t>
            </a:r>
            <a:endParaRPr lang="en-US" altLang="en-US" sz="2400" dirty="0">
              <a:solidFill>
                <a:srgbClr val="4472C4">
                  <a:lumMod val="50000"/>
                </a:srgbClr>
              </a:solidFill>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The first letter of every new word must be in capital – do not type entire words in capital letters (Case sensitive).</a:t>
            </a:r>
            <a:endParaRPr lang="en-US" altLang="en-US" sz="2400" dirty="0">
              <a:solidFill>
                <a:srgbClr val="4472C4">
                  <a:lumMod val="50000"/>
                </a:srgbClr>
              </a:solidFill>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Stakeholders to upload clearly certified copies of ID, and qualification Certificates </a:t>
            </a:r>
            <a:r>
              <a:rPr lang="en-US" altLang="en-US" sz="2400" dirty="0">
                <a:solidFill>
                  <a:srgbClr val="4472C4">
                    <a:lumMod val="50000"/>
                  </a:srgbClr>
                </a:solidFill>
                <a:highlight>
                  <a:srgbClr val="FFFF00"/>
                </a:highlight>
                <a:ea typeface="Calibri" panose="020F0502020204030204" pitchFamily="34" charset="0"/>
              </a:rPr>
              <a:t>(Please separate these documents, do not upload all documents as IDs this causes confusion).</a:t>
            </a:r>
            <a:endParaRPr lang="en-US" altLang="en-US" sz="2400" dirty="0">
              <a:solidFill>
                <a:srgbClr val="4472C4">
                  <a:lumMod val="50000"/>
                </a:srgbClr>
              </a:solidFill>
              <a:highlight>
                <a:srgbClr val="FFFF00"/>
              </a:highlight>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GPS co-ordinates must be accurately captured (system illustration).</a:t>
            </a:r>
            <a:endParaRPr lang="en-US" altLang="en-US" sz="2400" dirty="0">
              <a:solidFill>
                <a:srgbClr val="4472C4">
                  <a:lumMod val="50000"/>
                </a:srgbClr>
              </a:solidFill>
            </a:endParaRPr>
          </a:p>
          <a:p>
            <a:pPr eaLnBrk="0" fontAlgn="base" hangingPunct="0">
              <a:spcBef>
                <a:spcPct val="0"/>
              </a:spcBef>
              <a:spcAft>
                <a:spcPct val="0"/>
              </a:spcAft>
            </a:pPr>
            <a:r>
              <a:rPr lang="en-US" altLang="en-US" sz="2400" dirty="0">
                <a:solidFill>
                  <a:srgbClr val="4472C4">
                    <a:lumMod val="50000"/>
                  </a:srgbClr>
                </a:solidFill>
                <a:ea typeface="Calibri" panose="020F0502020204030204" pitchFamily="34" charset="0"/>
              </a:rPr>
              <a:t>All supporting evidence and signed learner agreements as per learners captured must be emailed to Regional Office.</a:t>
            </a:r>
            <a:endParaRPr lang="en-US" altLang="en-US" sz="2400" dirty="0">
              <a:solidFill>
                <a:srgbClr val="4472C4">
                  <a:lumMod val="50000"/>
                </a:srgbClr>
              </a:solidFill>
            </a:endParaRPr>
          </a:p>
          <a:p>
            <a:endParaRPr lang="en-US" dirty="0"/>
          </a:p>
        </p:txBody>
      </p:sp>
    </p:spTree>
    <p:extLst>
      <p:ext uri="{BB962C8B-B14F-4D97-AF65-F5344CB8AC3E}">
        <p14:creationId xmlns:p14="http://schemas.microsoft.com/office/powerpoint/2010/main" val="14656942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664</Words>
  <Application>Microsoft Office PowerPoint</Application>
  <PresentationFormat>Widescreen</PresentationFormat>
  <Paragraphs>60</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vt:lpstr>
      <vt:lpstr>Segoe UI Symbol</vt:lpstr>
      <vt:lpstr>Times New Roman</vt:lpstr>
      <vt:lpstr>Wingdings</vt:lpstr>
      <vt:lpstr>1_Office Theme</vt:lpstr>
      <vt:lpstr> </vt:lpstr>
      <vt:lpstr>Background</vt:lpstr>
      <vt:lpstr>What is this SETMIS </vt:lpstr>
      <vt:lpstr>Expectations</vt:lpstr>
      <vt:lpstr>The Aim of SETMIS from DHET perspective </vt:lpstr>
      <vt:lpstr>SETMIS Process</vt:lpstr>
      <vt:lpstr>How is SETMIS build…..</vt:lpstr>
      <vt:lpstr>How is SETA responsible, what is required from Stakeholders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Lindy Mkhize</cp:lastModifiedBy>
  <cp:revision>222</cp:revision>
  <cp:lastPrinted>2016-10-04T15:32:37Z</cp:lastPrinted>
  <dcterms:created xsi:type="dcterms:W3CDTF">2015-07-07T11:00:19Z</dcterms:created>
  <dcterms:modified xsi:type="dcterms:W3CDTF">2021-01-19T08:02:19Z</dcterms:modified>
</cp:coreProperties>
</file>